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95" r:id="rId2"/>
    <p:sldId id="378" r:id="rId3"/>
    <p:sldId id="388" r:id="rId4"/>
    <p:sldId id="387" r:id="rId5"/>
    <p:sldId id="398" r:id="rId6"/>
    <p:sldId id="391" r:id="rId7"/>
    <p:sldId id="379" r:id="rId8"/>
    <p:sldId id="380" r:id="rId9"/>
    <p:sldId id="382" r:id="rId10"/>
    <p:sldId id="381" r:id="rId11"/>
    <p:sldId id="383" r:id="rId12"/>
    <p:sldId id="386" r:id="rId13"/>
    <p:sldId id="384" r:id="rId14"/>
    <p:sldId id="385" r:id="rId15"/>
    <p:sldId id="392" r:id="rId16"/>
    <p:sldId id="393" r:id="rId17"/>
    <p:sldId id="394" r:id="rId18"/>
    <p:sldId id="395" r:id="rId19"/>
    <p:sldId id="396" r:id="rId20"/>
    <p:sldId id="397" r:id="rId21"/>
  </p:sldIdLst>
  <p:sldSz cx="9904413" cy="6859588"/>
  <p:notesSz cx="6797675" cy="9874250"/>
  <p:custDataLst>
    <p:tags r:id="rId2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3" autoAdjust="0"/>
    <p:restoredTop sz="96395" autoAdjust="0"/>
  </p:normalViewPr>
  <p:slideViewPr>
    <p:cSldViewPr snapToObjects="1" showGuides="1">
      <p:cViewPr varScale="1">
        <p:scale>
          <a:sx n="118" d="100"/>
          <a:sy n="118" d="100"/>
        </p:scale>
        <p:origin x="1504" y="192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3952" y="208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11/1/24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把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写在 </a:t>
            </a:r>
            <a:r>
              <a:rPr lang="en-US" altLang="zh-CN" dirty="0"/>
              <a:t>Daily Trading Data </a:t>
            </a:r>
            <a:r>
              <a:rPr lang="zh-CN" altLang="en-US" dirty="0"/>
              <a:t>里面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一些细节还可以扣一下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 </a:t>
            </a:r>
            <a:r>
              <a:rPr lang="en-US" altLang="zh-CN" dirty="0"/>
              <a:t>Subtitle </a:t>
            </a:r>
            <a:r>
              <a:rPr lang="zh-CN" altLang="en-US" dirty="0"/>
              <a:t>写成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刚开始是倒三角的 </a:t>
            </a:r>
            <a:r>
              <a:rPr lang="en-US" altLang="zh-CN" dirty="0"/>
              <a:t>bullet</a:t>
            </a:r>
            <a:r>
              <a:rPr lang="zh-CN" altLang="en-US" dirty="0"/>
              <a:t>，洗面详细描述的时候才是点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图有点不好看，比如 </a:t>
            </a:r>
            <a:r>
              <a:rPr lang="en-US" altLang="zh-CN" dirty="0"/>
              <a:t>Operations </a:t>
            </a:r>
            <a:r>
              <a:rPr lang="zh-CN" altLang="en-US" dirty="0"/>
              <a:t>完全可以不加阴影，另外最后一个饼和上面的间距太大了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9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还是有一些细节</a:t>
            </a:r>
            <a:r>
              <a:rPr lang="zh-CN" altLang="en-US" dirty="0"/>
              <a:t>，尽量调整好：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左边框省略号就在外头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这一页的副标题，直接可以是 </a:t>
            </a:r>
            <a:r>
              <a:rPr lang="en-US" altLang="zh-CN" dirty="0"/>
              <a:t>Fundamental Factors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还有点的方法，全部用斜三角即可，不要一会</a:t>
            </a:r>
            <a:r>
              <a:rPr lang="zh-CN" altLang="en-CN" dirty="0"/>
              <a:t>斜</a:t>
            </a:r>
            <a:r>
              <a:rPr lang="zh-CN" altLang="en-US" dirty="0"/>
              <a:t>三角，一会方框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8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后续子标题改好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3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7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B9E4F0-5A71-8542-84F7-3EFBB8B6A8EA}"/>
              </a:ext>
            </a:extLst>
          </p:cNvPr>
          <p:cNvGrpSpPr/>
          <p:nvPr/>
        </p:nvGrpSpPr>
        <p:grpSpPr>
          <a:xfrm>
            <a:off x="-1651" y="909514"/>
            <a:ext cx="9906064" cy="5848847"/>
            <a:chOff x="-1651" y="909514"/>
            <a:chExt cx="9906064" cy="58488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ACE30E-8EAC-AA42-9075-0D7ECE2EDDFB}"/>
                </a:ext>
              </a:extLst>
            </p:cNvPr>
            <p:cNvSpPr txBox="1"/>
            <p:nvPr/>
          </p:nvSpPr>
          <p:spPr>
            <a:xfrm>
              <a:off x="0" y="6389029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no perfect ACC and F1 when use Regression Modeling ?</a:t>
              </a:r>
              <a:endParaRPr lang="en-CN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831854-E5B4-F941-929E-B56D6478AA23}"/>
                </a:ext>
              </a:extLst>
            </p:cNvPr>
            <p:cNvGrpSpPr/>
            <p:nvPr/>
          </p:nvGrpSpPr>
          <p:grpSpPr>
            <a:xfrm>
              <a:off x="-1651" y="909514"/>
              <a:ext cx="9906064" cy="5382447"/>
              <a:chOff x="-1651" y="909514"/>
              <a:chExt cx="9906064" cy="538244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D7829A8-ED16-454A-9D79-DA8B1C19C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" y="3634465"/>
                <a:ext cx="4783333" cy="1986670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BDCBE-8365-484B-A2D2-14B2FBED471C}"/>
                  </a:ext>
                </a:extLst>
              </p:cNvPr>
              <p:cNvSpPr txBox="1"/>
              <p:nvPr/>
            </p:nvSpPr>
            <p:spPr>
              <a:xfrm>
                <a:off x="767676" y="3353041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0.65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82AEFA-567A-BC42-822A-22D1B79B6E0A}"/>
                  </a:ext>
                </a:extLst>
              </p:cNvPr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30DDCA-07FD-B040-AD68-A3401B2D8626}"/>
                  </a:ext>
                </a:extLst>
              </p:cNvPr>
              <p:cNvSpPr txBox="1"/>
              <p:nvPr/>
            </p:nvSpPr>
            <p:spPr>
              <a:xfrm>
                <a:off x="676489" y="5708660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9B64E2-2D2E-2240-98C6-364CAAB7DED9}"/>
                  </a:ext>
                </a:extLst>
              </p:cNvPr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000021.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4CCAC0-1DA9-384C-93CC-56CB56B2F855}"/>
                  </a:ext>
                </a:extLst>
              </p:cNvPr>
              <p:cNvSpPr txBox="1"/>
              <p:nvPr/>
            </p:nvSpPr>
            <p:spPr>
              <a:xfrm>
                <a:off x="5687757" y="3353041"/>
                <a:ext cx="348460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0.99,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0.66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E197BD-FE8A-CC45-8C8C-0CB7F57AF389}"/>
                  </a:ext>
                </a:extLst>
              </p:cNvPr>
              <p:cNvSpPr txBox="1"/>
              <p:nvPr/>
            </p:nvSpPr>
            <p:spPr>
              <a:xfrm>
                <a:off x="5631035" y="5708659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1.00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占位符 8">
                <a:extLst>
                  <a:ext uri="{FF2B5EF4-FFF2-40B4-BE49-F238E27FC236}">
                    <a16:creationId xmlns:a16="http://schemas.microsoft.com/office/drawing/2014/main" id="{3667F39F-238B-6D4C-858A-0076F4B30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651" y="6076517"/>
                <a:ext cx="9906063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6</a:t>
                </a:r>
                <a:r>
                  <a:rPr lang="en-US" sz="1400" b="1" dirty="0"/>
                  <a:t>. </a:t>
                </a:r>
                <a:r>
                  <a:rPr lang="en-US" sz="1400" dirty="0"/>
                  <a:t>In</a:t>
                </a:r>
                <a:r>
                  <a:rPr lang="en-US" altLang="zh-CN" sz="1400" dirty="0"/>
                  <a:t>-Sample Single Stock Modeling Result. We got the theoretically “perfect” result.</a:t>
                </a:r>
                <a:endParaRPr lang="en-US" sz="1400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73EB5A-32F4-D94E-80DA-143C2C4DA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9209" y="3631364"/>
                <a:ext cx="4783331" cy="1989771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68C525B-A1C7-B848-A56D-4369D0F77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9" y="1278751"/>
                <a:ext cx="4783333" cy="198667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2385F2A-1C24-6048-ADF8-C1BFA88E0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209" y="1277190"/>
                <a:ext cx="4778932" cy="198484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1</a:t>
            </a:r>
            <a:r>
              <a:rPr lang="en-US" dirty="0"/>
              <a:t>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86546D-C363-1F4F-9AA5-C02F98C0E838}"/>
              </a:ext>
            </a:extLst>
          </p:cNvPr>
          <p:cNvGrpSpPr/>
          <p:nvPr/>
        </p:nvGrpSpPr>
        <p:grpSpPr>
          <a:xfrm>
            <a:off x="-1650" y="1197546"/>
            <a:ext cx="9906063" cy="5483368"/>
            <a:chOff x="-1650" y="909514"/>
            <a:chExt cx="9906063" cy="548336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0DCDD1-5AF5-B242-BF33-7DE9A1389848}"/>
                </a:ext>
              </a:extLst>
            </p:cNvPr>
            <p:cNvSpPr txBox="1"/>
            <p:nvPr/>
          </p:nvSpPr>
          <p:spPr>
            <a:xfrm>
              <a:off x="-1650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en-CN" sz="1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E25B6E-8F38-0042-93AD-09EBDE602206}"/>
                </a:ext>
              </a:extLst>
            </p:cNvPr>
            <p:cNvSpPr txBox="1"/>
            <p:nvPr/>
          </p:nvSpPr>
          <p:spPr>
            <a:xfrm>
              <a:off x="4955709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Big_MLP</a:t>
              </a:r>
              <a:endParaRPr lang="en-CN" sz="1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BF0EE0-34F4-A049-B21F-5C0CFE48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3753830"/>
              <a:ext cx="4778932" cy="1993032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C84745-4FF8-804E-92BC-C3B936326106}"/>
                </a:ext>
              </a:extLst>
            </p:cNvPr>
            <p:cNvSpPr txBox="1"/>
            <p:nvPr/>
          </p:nvSpPr>
          <p:spPr>
            <a:xfrm>
              <a:off x="676489" y="583112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0.46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>
              <a:extLst>
                <a:ext uri="{FF2B5EF4-FFF2-40B4-BE49-F238E27FC236}">
                  <a16:creationId xmlns:a16="http://schemas.microsoft.com/office/drawing/2014/main" id="{C2A871CC-2A88-5147-A60E-9F76B37CC7E5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6177438"/>
              <a:ext cx="9904413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7 (a)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Overall Stocks Modeling Result (MLP and </a:t>
              </a:r>
              <a:r>
                <a:rPr lang="en-US" altLang="zh-CN" sz="1400" dirty="0" err="1"/>
                <a:t>Big_MLP</a:t>
              </a:r>
              <a:r>
                <a:rPr lang="en-US" altLang="zh-CN" sz="1400" dirty="0"/>
                <a:t>).</a:t>
              </a:r>
              <a:endParaRPr lang="en-US" sz="14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86799C-14A6-FA4B-9142-24573EC0E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1278846"/>
              <a:ext cx="4831594" cy="1993032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679689-6055-3F4D-9A85-EEB1482CEB64}"/>
                </a:ext>
              </a:extLst>
            </p:cNvPr>
            <p:cNvSpPr txBox="1"/>
            <p:nvPr/>
          </p:nvSpPr>
          <p:spPr>
            <a:xfrm>
              <a:off x="767676" y="3353041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55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85B87A-AB8D-C64F-9848-0B754C1F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7" y="3753830"/>
              <a:ext cx="4870027" cy="199303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5424B9-34F6-3E4A-B1B0-F5C4CD817694}"/>
                </a:ext>
              </a:extLst>
            </p:cNvPr>
            <p:cNvSpPr txBox="1"/>
            <p:nvPr/>
          </p:nvSpPr>
          <p:spPr>
            <a:xfrm>
              <a:off x="5655087" y="5831713"/>
              <a:ext cx="3550396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0.64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0.56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7CB883-20BB-3443-A2FB-ADB1E856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6" y="1278845"/>
              <a:ext cx="4870028" cy="1993033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29696-E2B3-1A4C-AD30-163F6BB04ED0}"/>
                </a:ext>
              </a:extLst>
            </p:cNvPr>
            <p:cNvSpPr txBox="1"/>
            <p:nvPr/>
          </p:nvSpPr>
          <p:spPr>
            <a:xfrm>
              <a:off x="5732640" y="3352614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45262-77AD-0148-821C-9BEE13474F17}"/>
              </a:ext>
            </a:extLst>
          </p:cNvPr>
          <p:cNvGrpSpPr/>
          <p:nvPr/>
        </p:nvGrpSpPr>
        <p:grpSpPr>
          <a:xfrm>
            <a:off x="1742590" y="1084437"/>
            <a:ext cx="6419232" cy="5405697"/>
            <a:chOff x="1462793" y="1120258"/>
            <a:chExt cx="6419232" cy="5405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9DFBF3-5BA8-ED4D-95E8-735FFE484A41}"/>
                </a:ext>
              </a:extLst>
            </p:cNvPr>
            <p:cNvSpPr txBox="1"/>
            <p:nvPr/>
          </p:nvSpPr>
          <p:spPr>
            <a:xfrm>
              <a:off x="1462793" y="2562966"/>
              <a:ext cx="553998" cy="23980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en-CN" sz="2400" b="1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C94CB5-27B8-2D4D-9344-7C441026DBEB}"/>
                </a:ext>
              </a:extLst>
            </p:cNvPr>
            <p:cNvGrpSpPr/>
            <p:nvPr/>
          </p:nvGrpSpPr>
          <p:grpSpPr>
            <a:xfrm>
              <a:off x="2022386" y="1120258"/>
              <a:ext cx="5859639" cy="5405697"/>
              <a:chOff x="2022385" y="1278336"/>
              <a:chExt cx="5859639" cy="54056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D2B981D-CE78-2346-8672-F3BFB07EE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4045184"/>
                <a:ext cx="5859639" cy="2398026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B1D1C4-71E6-8A48-9D2B-79AB22EB2229}"/>
                  </a:ext>
                </a:extLst>
              </p:cNvPr>
              <p:cNvSpPr txBox="1"/>
              <p:nvPr/>
            </p:nvSpPr>
            <p:spPr>
              <a:xfrm>
                <a:off x="3177006" y="6490134"/>
                <a:ext cx="3550396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</a:t>
                </a:r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0.64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</a:t>
                </a:r>
                <a:r>
                  <a:rPr lang="en-US" altLang="zh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0.58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BCFBCF-23CF-DE4C-8E8D-EE26A46BC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1278336"/>
                <a:ext cx="5859639" cy="239802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59048-D48C-5748-8777-A05A596956DA}"/>
                  </a:ext>
                </a:extLst>
              </p:cNvPr>
              <p:cNvSpPr txBox="1"/>
              <p:nvPr/>
            </p:nvSpPr>
            <p:spPr>
              <a:xfrm>
                <a:off x="3254784" y="3726158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434D1CA7-ED8B-8E49-925D-62C32FDE39C5}"/>
              </a:ext>
            </a:extLst>
          </p:cNvPr>
          <p:cNvSpPr txBox="1">
            <a:spLocks/>
          </p:cNvSpPr>
          <p:nvPr/>
        </p:nvSpPr>
        <p:spPr>
          <a:xfrm>
            <a:off x="-3161" y="6537058"/>
            <a:ext cx="9904413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7 (b)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Overall Stocks Modeling Result (Conv).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F30033-0AFB-0046-AAEB-1872B7504B4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5469D-E49E-4F4E-8462-1839E43D4A1F}"/>
              </a:ext>
            </a:extLst>
          </p:cNvPr>
          <p:cNvGrpSpPr/>
          <p:nvPr/>
        </p:nvGrpSpPr>
        <p:grpSpPr>
          <a:xfrm>
            <a:off x="0" y="990050"/>
            <a:ext cx="9906063" cy="5370005"/>
            <a:chOff x="0" y="909514"/>
            <a:chExt cx="9906063" cy="5370005"/>
          </a:xfrm>
        </p:grpSpPr>
        <p:sp>
          <p:nvSpPr>
            <p:cNvPr id="67" name="文本占位符 8">
              <a:extLst>
                <a:ext uri="{FF2B5EF4-FFF2-40B4-BE49-F238E27FC236}">
                  <a16:creationId xmlns:a16="http://schemas.microsoft.com/office/drawing/2014/main" id="{23C646DD-62EF-3946-9EE4-C25999E31848}"/>
                </a:ext>
              </a:extLst>
            </p:cNvPr>
            <p:cNvSpPr txBox="1">
              <a:spLocks/>
            </p:cNvSpPr>
            <p:nvPr/>
          </p:nvSpPr>
          <p:spPr>
            <a:xfrm>
              <a:off x="1631422" y="6064075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9. </a:t>
              </a:r>
              <a:r>
                <a:rPr lang="en-US" sz="1400" dirty="0"/>
                <a:t>The Result of Single Stock Out-Sample Modeling.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925EBCC-713B-B749-9D2F-7DE96B311D2F}"/>
                </a:ext>
              </a:extLst>
            </p:cNvPr>
            <p:cNvGrpSpPr/>
            <p:nvPr/>
          </p:nvGrpSpPr>
          <p:grpSpPr>
            <a:xfrm>
              <a:off x="0" y="909514"/>
              <a:ext cx="9906063" cy="5003408"/>
              <a:chOff x="10515" y="1096338"/>
              <a:chExt cx="9906063" cy="500340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938FFB4-8E04-6B45-A386-4389DBB4DC25}"/>
                  </a:ext>
                </a:extLst>
              </p:cNvPr>
              <p:cNvGrpSpPr/>
              <p:nvPr/>
            </p:nvGrpSpPr>
            <p:grpSpPr>
              <a:xfrm>
                <a:off x="10515" y="1096338"/>
                <a:ext cx="9906063" cy="369332"/>
                <a:chOff x="10515" y="1096338"/>
                <a:chExt cx="9906063" cy="369332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9CA103-EC58-CF4A-9B4B-83ED42F18178}"/>
                    </a:ext>
                  </a:extLst>
                </p:cNvPr>
                <p:cNvSpPr txBox="1"/>
                <p:nvPr/>
              </p:nvSpPr>
              <p:spPr>
                <a:xfrm>
                  <a:off x="10515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000009.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CN" sz="1800" dirty="0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60AF802-D334-9741-9061-F1D9121E9631}"/>
                    </a:ext>
                  </a:extLst>
                </p:cNvPr>
                <p:cNvSpPr txBox="1"/>
                <p:nvPr/>
              </p:nvSpPr>
              <p:spPr>
                <a:xfrm>
                  <a:off x="4967874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CN" sz="1800" dirty="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F13CA6B-37E5-F34E-9FD0-B713A364021A}"/>
                  </a:ext>
                </a:extLst>
              </p:cNvPr>
              <p:cNvGrpSpPr/>
              <p:nvPr/>
            </p:nvGrpSpPr>
            <p:grpSpPr>
              <a:xfrm>
                <a:off x="62568" y="1456400"/>
                <a:ext cx="9800307" cy="4643346"/>
                <a:chOff x="62568" y="1456400"/>
                <a:chExt cx="9800307" cy="4643346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B041270-0604-F44F-8636-A80891DA136E}"/>
                    </a:ext>
                  </a:extLst>
                </p:cNvPr>
                <p:cNvSpPr txBox="1"/>
                <p:nvPr/>
              </p:nvSpPr>
              <p:spPr>
                <a:xfrm>
                  <a:off x="541950" y="3523604"/>
                  <a:ext cx="385438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0.44</a:t>
                  </a:r>
                  <a:r>
                    <a:rPr lang="en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0.29</a:t>
                  </a:r>
                  <a:endPara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9663BAC-1DF2-E143-8CF4-572DAA78CBAB}"/>
                    </a:ext>
                  </a:extLst>
                </p:cNvPr>
                <p:cNvSpPr txBox="1"/>
                <p:nvPr/>
              </p:nvSpPr>
              <p:spPr>
                <a:xfrm>
                  <a:off x="5529106" y="3525513"/>
                  <a:ext cx="3853620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r>
                    <a:rPr lang="en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endPara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76CA62E-DAE6-D84D-990E-7AD5380B3022}"/>
                    </a:ext>
                  </a:extLst>
                </p:cNvPr>
                <p:cNvSpPr txBox="1"/>
                <p:nvPr/>
              </p:nvSpPr>
              <p:spPr>
                <a:xfrm>
                  <a:off x="45580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0.53</a:t>
                  </a:r>
                  <a:r>
                    <a:rPr lang="en-CN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0.34</a:t>
                  </a:r>
                  <a:endPara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9DB975F-193C-0745-9714-C268547A137B}"/>
                    </a:ext>
                  </a:extLst>
                </p:cNvPr>
                <p:cNvSpPr txBox="1"/>
                <p:nvPr/>
              </p:nvSpPr>
              <p:spPr>
                <a:xfrm>
                  <a:off x="541481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CN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0.48</a:t>
                  </a:r>
                  <a:r>
                    <a:rPr lang="en-CN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= 0.46</a:t>
                  </a:r>
                  <a:endPara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1AA6A17-3B29-634C-BA21-E05094BE11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8" y="1464014"/>
                  <a:ext cx="4813152" cy="1999055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A5665776-9AE0-6B45-88B9-A00107065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3805" y="1456400"/>
                  <a:ext cx="4809070" cy="1997360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16B6B12D-5424-D245-B948-B65A8AE5E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7" y="3830744"/>
                  <a:ext cx="4783331" cy="1986669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EF3065AA-F325-854B-9F9C-4E4AC9322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659" y="3825271"/>
                  <a:ext cx="4783330" cy="1992142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Figure2.3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A20979-B781-F86B-672C-90FD4F55BFBE}"/>
              </a:ext>
            </a:extLst>
          </p:cNvPr>
          <p:cNvSpPr/>
          <p:nvPr/>
        </p:nvSpPr>
        <p:spPr>
          <a:xfrm>
            <a:off x="3007989" y="1039117"/>
            <a:ext cx="6372709" cy="11035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Purpose</a:t>
            </a:r>
            <a:r>
              <a:rPr lang="zh-CN" altLang="en-US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To evaluate factors and figure out their contribution to the final result</a:t>
            </a:r>
            <a:r>
              <a:rPr lang="zh-CN" altLang="zh-CN" sz="1800" dirty="0">
                <a:effectLst/>
              </a:rPr>
              <a:t> 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149311" y="2171831"/>
            <a:ext cx="2484275" cy="120768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797727" y="2580128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301783" y="1940346"/>
            <a:ext cx="6383060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Generate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Feature Importance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for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558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&amp;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Select  top 10% important factors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</a:t>
            </a:r>
            <a:r>
              <a:rPr lang="en-US" altLang="zh-CN" sz="160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XGBoost</a:t>
            </a:r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zh-CN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CCAF407-E822-3199-4383-692754350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24" y="2819982"/>
            <a:ext cx="3496908" cy="37427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ACEB6C-147F-A414-BA51-51DAA6537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4"/>
          <a:stretch/>
        </p:blipFill>
        <p:spPr bwMode="auto">
          <a:xfrm>
            <a:off x="6391332" y="2910650"/>
            <a:ext cx="3496908" cy="3690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391448" y="6570684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Figure2.4 Top10% Feature Importance                     Figure2.5 Top10% Feature Correlation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8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C6ED93-D08C-2901-AFF5-B6104AE93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Figure2.6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EC6395C6-C1A4-8537-D481-611A0D89762B}"/>
              </a:ext>
            </a:extLst>
          </p:cNvPr>
          <p:cNvSpPr/>
          <p:nvPr/>
        </p:nvSpPr>
        <p:spPr>
          <a:xfrm>
            <a:off x="313452" y="3347490"/>
            <a:ext cx="2484275" cy="23145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2864069" y="4373571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3207899" y="1096688"/>
            <a:ext cx="6383060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 Dimensionality Reduction via PCA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(Rest “eliminated” Factors)</a:t>
            </a:r>
          </a:p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500 Factors----&gt;79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Principle</a:t>
            </a:r>
            <a:r>
              <a:rPr lang="zh-CN" altLang="en-US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Components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A7F9B7-7A6C-B80D-FDA4-34A06CF0E380}"/>
              </a:ext>
            </a:extLst>
          </p:cNvPr>
          <p:cNvSpPr txBox="1"/>
          <p:nvPr/>
        </p:nvSpPr>
        <p:spPr>
          <a:xfrm>
            <a:off x="1182168" y="3593112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Figure2.7 Scree Plot for PCA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7DF0D-9C9C-29FA-D167-21822B35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75" y="1730102"/>
            <a:ext cx="5274310" cy="18840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48E21F-5E5B-F689-D6F0-3CD0801C4FE8}"/>
              </a:ext>
            </a:extLst>
          </p:cNvPr>
          <p:cNvSpPr txBox="1"/>
          <p:nvPr/>
        </p:nvSpPr>
        <p:spPr>
          <a:xfrm>
            <a:off x="3571347" y="3989088"/>
            <a:ext cx="5929884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3. Evaluation of New Factors Using Lasso Regression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by driving less significant coefficients to zero</a:t>
            </a:r>
          </a:p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79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Principle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Components----&gt;3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DengXian" panose="02010600030101010101" pitchFamily="2" charset="-122"/>
                <a:cs typeface="+mn-cs"/>
              </a:rPr>
              <a:t>Components</a:t>
            </a:r>
            <a:r>
              <a:rPr lang="zh-CN" altLang="zh-CN" sz="1200" dirty="0">
                <a:effectLst/>
              </a:rPr>
              <a:t> </a:t>
            </a:r>
            <a:r>
              <a:rPr lang="zh-CN" altLang="zh-CN" sz="14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4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6524A2-9246-21C8-FE60-17E1686A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67" y="4780115"/>
            <a:ext cx="3960440" cy="19579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D82C1D-0F08-0C5E-AEE1-EEEC9054AEDD}"/>
              </a:ext>
            </a:extLst>
          </p:cNvPr>
          <p:cNvSpPr txBox="1"/>
          <p:nvPr/>
        </p:nvSpPr>
        <p:spPr>
          <a:xfrm>
            <a:off x="1319027" y="663232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Figure2.8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by Lasso</a:t>
            </a:r>
          </a:p>
        </p:txBody>
      </p:sp>
    </p:spTree>
    <p:extLst>
      <p:ext uri="{BB962C8B-B14F-4D97-AF65-F5344CB8AC3E}">
        <p14:creationId xmlns:p14="http://schemas.microsoft.com/office/powerpoint/2010/main" val="102529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459818" y="6549553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Figure2.9 Top 10% Factor Importance</a:t>
            </a: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672510" y="1606346"/>
            <a:ext cx="3960440" cy="40318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Top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10%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Factors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all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belong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to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daily trading factors, high frequency factors and their related lagged data.</a:t>
            </a: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M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ore sensitive to immediate market conditions.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C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apture short-term price movements, volatility, and liquidity, which tend to carry more weight in financial markets.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600" dirty="0">
                <a:latin typeface="Palatino Linotype" panose="02040502050505030304" pitchFamily="18" charset="0"/>
              </a:rPr>
              <a:t>R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eflect the latest market behaviors, making them more relevant for immediate decision-making. </a:t>
            </a:r>
            <a:r>
              <a:rPr lang="zh-CN" altLang="zh-CN" sz="1600" dirty="0"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D5ABCA-FDB7-A21E-E2C1-93C8962F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" y="943978"/>
            <a:ext cx="5292588" cy="566466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239950A7-8BE4-3B69-1611-636BA076C91E}"/>
              </a:ext>
            </a:extLst>
          </p:cNvPr>
          <p:cNvSpPr/>
          <p:nvPr/>
        </p:nvSpPr>
        <p:spPr>
          <a:xfrm>
            <a:off x="5050868" y="3429794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8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9A686F-EF68-008B-5395-754AC6812ABC}"/>
              </a:ext>
            </a:extLst>
          </p:cNvPr>
          <p:cNvSpPr txBox="1"/>
          <p:nvPr/>
        </p:nvSpPr>
        <p:spPr>
          <a:xfrm>
            <a:off x="557328" y="1728810"/>
            <a:ext cx="5686126" cy="430887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1. Factor_18 (𝑐</a:t>
            </a:r>
            <a:r>
              <a:rPr lang="en-US" altLang="zh-CN" sz="1600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𝑚𝑜𝑚) rank 1</a:t>
            </a:r>
            <a:r>
              <a:rPr lang="en-US" altLang="zh-CN" sz="1600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st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,  Factor_89 (𝑙𝑎𝑟𝑔𝑒𝑠𝑡</a:t>
            </a:r>
            <a:r>
              <a:rPr lang="en-US" altLang="zh-CN" sz="1600" dirty="0" err="1">
                <a:latin typeface="Palatino Linotype" panose="02040502050505030304" pitchFamily="18" charset="0"/>
                <a:ea typeface="DengXian" panose="02010600030101010101" pitchFamily="2" charset="-122"/>
              </a:rPr>
              <a:t>ℎ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𝑜𝑙𝑑𝑒𝑟𝑟𝑎𝑡𝑒) rank 2</a:t>
            </a:r>
            <a:r>
              <a:rPr lang="en-US" altLang="zh-CN" sz="1600" baseline="30000" dirty="0">
                <a:latin typeface="Palatino Linotype" panose="02040502050505030304" pitchFamily="18" charset="0"/>
                <a:ea typeface="DengXian" panose="02010600030101010101" pitchFamily="2" charset="-122"/>
              </a:rPr>
              <a:t>nd</a:t>
            </a:r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 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 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is a momentum indicator that captures the tendency of assets with strong past performance to continue outperforming.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Monthly</a:t>
            </a:r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𝑜𝑙𝑑𝑒𝑟𝑟𝑎𝑡𝑒, the largest holder rate reflects the proportion of shares owned by the largest shareholders. High ownership concentration may signal confidence in the company, affecting market sentiment and stock performance.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Quarterly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600" dirty="0">
              <a:latin typeface="Palatino Linotype" panose="02040502050505030304" pitchFamily="18" charset="0"/>
              <a:ea typeface="DengXian" panose="02010600030101010101" pitchFamily="2" charset="-122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DengXian" panose="02010600030101010101" pitchFamily="2" charset="-122"/>
              </a:rPr>
              <a:t>2.A sharp decline (&gt;20%) in importance between them. </a:t>
            </a:r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captures a broader trend of momentum that might overshadow specific ownership insights provided by 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𝑜𝑙𝑑𝑒𝑟𝑟𝑎𝑡𝑒. </a:t>
            </a:r>
          </a:p>
          <a:p>
            <a:pPr marL="285750" indent="-285750">
              <a:buFont typeface="Wingdings" pitchFamily="2" charset="2"/>
              <a:buChar char="p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>
                <a:latin typeface="Palatino Linotype" panose="02040502050505030304" pitchFamily="18" charset="0"/>
              </a:rPr>
              <a:t>The relationship between ownership concentration and stock performance may be partly mediated by momentum, making it less independently valuable. 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50FB2-B7EB-71F5-A1FB-743CD234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3997" y="964157"/>
            <a:ext cx="2943088" cy="58381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6104334" y="6608750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Figure2.10 Fundamental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>
            <a:extLst>
              <a:ext uri="{FF2B5EF4-FFF2-40B4-BE49-F238E27FC236}">
                <a16:creationId xmlns:a16="http://schemas.microsoft.com/office/drawing/2014/main" id="{28E32923-74C2-5FFA-4D02-B3C9BAACA4B1}"/>
              </a:ext>
            </a:extLst>
          </p:cNvPr>
          <p:cNvSpPr/>
          <p:nvPr/>
        </p:nvSpPr>
        <p:spPr>
          <a:xfrm>
            <a:off x="6430117" y="1192063"/>
            <a:ext cx="2955278" cy="71061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FACFE1-2144-FF4F-26B4-6DC57FAC4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13" y="3986425"/>
            <a:ext cx="3528616" cy="222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568227-7F1F-CE57-0343-BC28298F6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5" y="3986425"/>
            <a:ext cx="561111" cy="1561040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F078B7E-C356-E3E4-DB7D-1F9B72D20BCB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7637321" y="1902675"/>
            <a:ext cx="270435" cy="20837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87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366480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6176342" y="1748442"/>
                <a:ext cx="3340299" cy="4240969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𝑛𝑡𝑖𝑠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&amp; </a:t>
                </a:r>
                <a:r>
                  <a:rPr lang="en-US" altLang="zh-CN" sz="14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𝑚𝑡𝑟</m:t>
                    </m:r>
                  </m:oMath>
                </a14:m>
                <a:r>
                  <a:rPr lang="zh-CN" altLang="zh-CN" sz="1200" dirty="0"/>
                  <a:t> </a:t>
                </a:r>
                <a:r>
                  <a:rPr lang="en-US" altLang="zh-CN" sz="1200" dirty="0"/>
                  <a:t> </a:t>
                </a:r>
                <a:r>
                  <a:rPr lang="en-US" altLang="zh-CN" sz="1600" dirty="0">
                    <a:latin typeface="Palatino Linotype" panose="02040502050505030304" pitchFamily="18" charset="0"/>
                  </a:rPr>
                  <a:t>take up top 10 </a:t>
                </a: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400" dirty="0" err="1">
                    <a:latin typeface="Palatino Linotype" panose="02040502050505030304" pitchFamily="18" charset="0"/>
                  </a:rPr>
                  <a:t>ntis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 measures the level of issuance activity.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China has been adopting an approval-based IPO system ever since its stock market opened</a:t>
                </a:r>
                <a:r>
                  <a:rPr lang="zh-CN" alt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&amp;</a:t>
                </a:r>
                <a:r>
                  <a:rPr lang="zh-CN" altLang="en-US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r>
                  <a:rPr lang="en-US" altLang="zh-CN" sz="14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the China Securities Regulatory Commission often suspends or reduces the volume of IPOs when the market is down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/>
                  <a:t>𝑚𝑡𝑟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measures the trading volume relative to the outstanding shares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The Chinese stock market, characterized by a high proportion of retail investors and a tendency for rapid sentiment-driven movements, 𝑚𝑡𝑟 signifies active trading and elevated investor participation. 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:endParaRPr lang="en-US" altLang="zh-CN" sz="1400" dirty="0"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42" y="1748442"/>
                <a:ext cx="3340299" cy="4240969"/>
              </a:xfrm>
              <a:prstGeom prst="rect">
                <a:avLst/>
              </a:prstGeom>
              <a:blipFill>
                <a:blip r:embed="rId4"/>
                <a:stretch>
                  <a:fillRect l="-752" r="-1128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>
            <a:extLst>
              <a:ext uri="{FF2B5EF4-FFF2-40B4-BE49-F238E27FC236}">
                <a16:creationId xmlns:a16="http://schemas.microsoft.com/office/drawing/2014/main" id="{E1501F0B-A7ED-3D3E-F27A-16193F180BDE}"/>
              </a:ext>
            </a:extLst>
          </p:cNvPr>
          <p:cNvSpPr/>
          <p:nvPr/>
        </p:nvSpPr>
        <p:spPr>
          <a:xfrm>
            <a:off x="5676472" y="4684806"/>
            <a:ext cx="288032" cy="936104"/>
          </a:xfrm>
          <a:prstGeom prst="rightBrace">
            <a:avLst/>
          </a:prstGeom>
          <a:ln w="28575" cap="flat">
            <a:solidFill>
              <a:schemeClr val="bg2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12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Factors Importance analysis</a:t>
            </a:r>
            <a:r>
              <a:rPr lang="zh-CN" altLang="en-US" dirty="0"/>
              <a:t>｜</a:t>
            </a:r>
            <a:r>
              <a:rPr lang="en-US" altLang="zh-CN" dirty="0"/>
              <a:t>Result Analysis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0BED0B-A329-D3BC-8E01-0EDC65B28370}"/>
              </a:ext>
            </a:extLst>
          </p:cNvPr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D94B50-71E9-4FD7-04FA-3D95B254C578}"/>
              </a:ext>
            </a:extLst>
          </p:cNvPr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08CD2-6F16-8327-18F2-1A109A1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1"/>
          <a:stretch/>
        </p:blipFill>
        <p:spPr>
          <a:xfrm>
            <a:off x="487710" y="1570225"/>
            <a:ext cx="5256584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/>
              <p:nvPr/>
            </p:nvSpPr>
            <p:spPr>
              <a:xfrm>
                <a:off x="5924314" y="1457352"/>
                <a:ext cx="3872087" cy="4647426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DengXian" panose="02010600030101010101" pitchFamily="2" charset="-122"/>
                  </a:rPr>
                  <a:t>2. </a:t>
                </a:r>
                <a:r>
                  <a:rPr lang="en-US" altLang="zh-CN" sz="160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="0" i="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harp decline</a:t>
                </a: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Differential Impact on Market Phases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: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can serve as a proxy for broader economic trends, which are less prone to short-term fluctuations compared to liquidity measures like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. 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Factor Redundancy and Complementarity:</a:t>
                </a:r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's distinct economic implications make it less redundant compared to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, which might share predictive patterns with other liquidity-related factors.</a:t>
                </a:r>
              </a:p>
              <a:p>
                <a:pPr marL="285750" indent="-285750">
                  <a:buFont typeface="Wingdings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Structural Market Characteristics: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, capturing net capital flow, aligns well with the market’s policy-sensitive nature, where capital availability can shift rapidly with regulatory changes.   In contrast,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fluctuats according to sentiment-driven trading spurts typical in markets with high retail participation, like China’s.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E9A686F-EF68-008B-5395-754AC681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314" y="1457352"/>
                <a:ext cx="3872087" cy="4647426"/>
              </a:xfrm>
              <a:prstGeom prst="rect">
                <a:avLst/>
              </a:prstGeom>
              <a:blipFill>
                <a:blip r:embed="rId4"/>
                <a:stretch>
                  <a:fillRect l="-651" t="-272" r="-977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72137E75-38CB-D1FD-5FAD-872E2F80B0A1}"/>
              </a:ext>
            </a:extLst>
          </p:cNvPr>
          <p:cNvSpPr/>
          <p:nvPr/>
        </p:nvSpPr>
        <p:spPr>
          <a:xfrm rot="18862004">
            <a:off x="3467296" y="4363488"/>
            <a:ext cx="2849827" cy="99980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3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5E60F-27CB-FF48-A51B-58A184A24023}"/>
              </a:ext>
            </a:extLst>
          </p:cNvPr>
          <p:cNvGrpSpPr/>
          <p:nvPr/>
        </p:nvGrpSpPr>
        <p:grpSpPr>
          <a:xfrm>
            <a:off x="451278" y="1005207"/>
            <a:ext cx="9001856" cy="5649760"/>
            <a:chOff x="451278" y="647711"/>
            <a:chExt cx="9001856" cy="5649760"/>
          </a:xfrm>
        </p:grpSpPr>
        <p:sp>
          <p:nvSpPr>
            <p:cNvPr id="3" name="Text Placeholder 5"/>
            <p:cNvSpPr txBox="1">
              <a:spLocks/>
            </p:cNvSpPr>
            <p:nvPr/>
          </p:nvSpPr>
          <p:spPr>
            <a:xfrm>
              <a:off x="451278" y="647711"/>
              <a:ext cx="9001855" cy="2267903"/>
            </a:xfrm>
            <a:prstGeom prst="rect">
              <a:avLst/>
            </a:prstGeom>
          </p:spPr>
          <p:txBody>
            <a:bodyPr/>
            <a:lstStyle>
              <a:lvl1pPr marL="188568" indent="-188568" algn="l" defTabSz="957925" rtl="0" eaLnBrk="1" latinLnBrk="0" hangingPunct="1">
                <a:lnSpc>
                  <a:spcPct val="90000"/>
                </a:lnSpc>
                <a:spcBef>
                  <a:spcPts val="1467"/>
                </a:spcBef>
                <a:buClr>
                  <a:schemeClr val="bg2"/>
                </a:buClr>
                <a:buSzPct val="100000"/>
                <a:buFont typeface="Arial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325695" indent="-13411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512905" indent="-188568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663759" indent="-143689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807071" indent="-143312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Research object</a:t>
              </a:r>
              <a:r>
                <a:rPr lang="en-US" sz="1600" dirty="0"/>
                <a:t>:</a:t>
              </a:r>
              <a:r>
                <a:rPr lang="en-US" sz="1600" b="1" dirty="0"/>
                <a:t> </a:t>
              </a:r>
              <a:r>
                <a:rPr lang="en-US" altLang="zh-CN" sz="1600" dirty="0"/>
                <a:t>CSI 500 (constituent stocks on September 30, 2024)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Time </a:t>
              </a:r>
              <a:r>
                <a:rPr lang="en-US" altLang="zh-CN" sz="1600" b="1" dirty="0"/>
                <a:t>i</a:t>
              </a:r>
              <a:r>
                <a:rPr lang="en-US" sz="1600" b="1" dirty="0"/>
                <a:t>nterval</a:t>
              </a:r>
              <a:r>
                <a:rPr lang="en-US" sz="1600" dirty="0"/>
                <a:t>: </a:t>
              </a:r>
              <a:r>
                <a:rPr lang="en-US" altLang="zh-CN" sz="1600" dirty="0"/>
                <a:t>January 1st, 2019 – June 30th, 2024 (5.5 years with 1312 trading days) 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altLang="zh-CN" sz="1600" b="1" dirty="0"/>
                <a:t> Highest number of trading days</a:t>
              </a:r>
              <a:r>
                <a:rPr lang="en-US" altLang="zh-CN" sz="1600" dirty="0"/>
                <a:t>: 1312 days, </a:t>
              </a:r>
              <a:r>
                <a:rPr lang="en-US" sz="1600" dirty="0"/>
                <a:t>CHINA BAOAN GROUP CO., LTD (000009.sz)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b="1" dirty="0"/>
                <a:t> L</a:t>
              </a:r>
              <a:r>
                <a:rPr lang="en-US" altLang="zh-CN" sz="1600" b="1" dirty="0"/>
                <a:t>owest number of trading days</a:t>
              </a:r>
              <a:r>
                <a:rPr lang="en-US" altLang="zh-CN" sz="1600" dirty="0"/>
                <a:t>: 277days, </a:t>
              </a:r>
              <a:r>
                <a:rPr lang="en-US" sz="1600" dirty="0"/>
                <a:t>KEDA Industrial Group (600499.sh)</a:t>
              </a:r>
            </a:p>
            <a:p>
              <a:pPr marL="0" lvl="1">
                <a:spcAft>
                  <a:spcPts val="500"/>
                </a:spcAft>
                <a:buFont typeface="Wingdings" pitchFamily="2" charset="2"/>
                <a:buChar char="Ø"/>
              </a:pPr>
              <a:r>
                <a:rPr lang="en-US" sz="1600" dirty="0"/>
                <a:t> </a:t>
              </a:r>
              <a:r>
                <a:rPr lang="en-US" sz="1600" b="1" dirty="0"/>
                <a:t>Label</a:t>
              </a:r>
              <a:r>
                <a:rPr lang="zh-CN" altLang="en-US" sz="1600" b="1" dirty="0"/>
                <a:t>：</a:t>
              </a:r>
              <a:endParaRPr lang="en-US" sz="1600" b="1" dirty="0"/>
            </a:p>
          </p:txBody>
        </p:sp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AF45F00E-04F0-4BF5-9944-0DE6436C9783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51279" y="2919549"/>
              <a:ext cx="2880000" cy="353756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Daily Trading Data</a:t>
              </a:r>
            </a:p>
          </p:txBody>
        </p:sp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1D695D1A-0DD0-4D80-A41E-2E99646B8168}"/>
                </a:ext>
              </a:extLst>
            </p:cNvPr>
            <p:cNvSpPr txBox="1">
              <a:spLocks/>
            </p:cNvSpPr>
            <p:nvPr/>
          </p:nvSpPr>
          <p:spPr>
            <a:xfrm>
              <a:off x="451278" y="3277240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pen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ow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Amplitude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RF_Rate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RF_Amt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Vwap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6" name="Text Box 10">
              <a:extLst>
                <a:ext uri="{FF2B5EF4-FFF2-40B4-BE49-F238E27FC236}">
                  <a16:creationId xmlns:a16="http://schemas.microsoft.com/office/drawing/2014/main" id="{AA205043-FD9E-42E5-81E9-09922175C051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512207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High-frequency Data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8A30AF14-9BE7-4AAB-A45C-DCEB8EFA97BD}"/>
                </a:ext>
              </a:extLst>
            </p:cNvPr>
            <p:cNvSpPr txBox="1">
              <a:spLocks/>
            </p:cNvSpPr>
            <p:nvPr/>
          </p:nvSpPr>
          <p:spPr>
            <a:xfrm>
              <a:off x="3512206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Open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Low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Back_adj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Turnover_float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5333EF5B-5BBA-4B59-B4C6-2D1C8AFDCFA7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573133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headEnd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263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Macro &amp; Fundamental Data</a:t>
              </a:r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87A82F51-2AC7-4D70-8B48-9E587281E783}"/>
                </a:ext>
              </a:extLst>
            </p:cNvPr>
            <p:cNvSpPr txBox="1">
              <a:spLocks/>
            </p:cNvSpPr>
            <p:nvPr/>
          </p:nvSpPr>
          <p:spPr>
            <a:xfrm>
              <a:off x="6573134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Monthly Overview Documents of Shanghai Stock Exchange and Shenzhen Stock Exchange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from the National Bureau of Statistics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of China's treasury bond bond yield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alance sheet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Cash Flow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Income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Relative Value Index</a:t>
              </a:r>
            </a:p>
          </p:txBody>
        </p: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5D67F281-85D7-5C4D-B173-3326E3A30201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">
                <a:extLst>
                  <a:ext uri="{FF2B5EF4-FFF2-40B4-BE49-F238E27FC236}">
                    <a16:creationId xmlns:a16="http://schemas.microsoft.com/office/drawing/2014/main" id="{910C30AE-7CFA-3146-853B-2E4F4DED171F}"/>
                  </a:ext>
                </a:extLst>
              </p:cNvPr>
              <p:cNvSpPr txBox="1"/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𝑎𝑏𝑒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2">
                <a:extLst>
                  <a:ext uri="{FF2B5EF4-FFF2-40B4-BE49-F238E27FC236}">
                    <a16:creationId xmlns:a16="http://schemas.microsoft.com/office/drawing/2014/main" id="{910C30AE-7CFA-3146-853B-2E4F4DED1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7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52A38E0-3EFA-A2D6-B055-837E8D53CF4F}"/>
              </a:ext>
            </a:extLst>
          </p:cNvPr>
          <p:cNvSpPr/>
          <p:nvPr/>
        </p:nvSpPr>
        <p:spPr>
          <a:xfrm>
            <a:off x="308916" y="1122855"/>
            <a:ext cx="9107785" cy="403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Total</a:t>
            </a:r>
            <a:r>
              <a:rPr lang="en-US" altLang="zh-CN" sz="18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b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</a:rPr>
              <a:t>167 Original Factors</a:t>
            </a:r>
            <a:endParaRPr lang="en-US" altLang="zh-CN" sz="18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196A1-C4AF-D045-DF61-03A819A6A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5" y="1761046"/>
            <a:ext cx="4356484" cy="43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2DE2DD-9C30-6323-8116-38DEC4D49E30}"/>
              </a:ext>
            </a:extLst>
          </p:cNvPr>
          <p:cNvSpPr/>
          <p:nvPr/>
        </p:nvSpPr>
        <p:spPr>
          <a:xfrm>
            <a:off x="308916" y="1620928"/>
            <a:ext cx="4356483" cy="4636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 Trading Factors (26)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Capture essential market dynamics at a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daily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frequency and serve as the core building blocks.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High Frequency Factors (64)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Identify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short-term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price movements, volatility, and liquidity, which are crucial for predicting price in the short run.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Fundamental Factors (66)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Derived from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company financials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, representing various aspects of a firm’s profitability, growth, leverage, and operational efficiency. 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Macroeconomic Factors  (11)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Provide context on liquidity, economic growth, inflation, and monetary policy trends, which are crucial drivers of stock performance over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longer horizons</a:t>
            </a:r>
            <a:r>
              <a:rPr lang="en-US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400" dirty="0">
                <a:latin typeface="Palatino Linotype" panose="02040502050505030304" pitchFamily="18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STKaiti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4F5B6D7-5F40-3E4A-88B2-528B4E547A5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 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270F0E7A-FF4E-3D48-829B-5406EECB3BDA}"/>
              </a:ext>
            </a:extLst>
          </p:cNvPr>
          <p:cNvSpPr txBox="1">
            <a:spLocks/>
          </p:cNvSpPr>
          <p:nvPr/>
        </p:nvSpPr>
        <p:spPr>
          <a:xfrm>
            <a:off x="4948895" y="6229697"/>
            <a:ext cx="4356483" cy="1938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Figure 1. Factor Distribution by Category and Frequency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4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/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Imbalance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eflect the relative price range and is used as a proxy for intraday volatility.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Spread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hows the variation, offering insights into liquidity and price sensitivity.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Price Ratio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rovides an alternative view of the price spread, normalized by the high price.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VWAP</a:t>
                </a:r>
                <a:r>
                  <a:rPr lang="en-US" altLang="zh-CN" sz="1600" b="1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𝐴𝑚𝑜𝑢𝑛𝑡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𝑉𝑜𝑙𝑢𝑚𝑒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epresents the average price at which trading occurred and is often used as a benchmark for institutional trading performance.</a:t>
                </a:r>
                <a:endParaRPr lang="zh-CN" altLang="zh-CN" sz="1600" kern="100" dirty="0">
                  <a:effectLst/>
                  <a:latin typeface="Palatino Linotype" panose="0204050205050503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endParaRPr kumimoji="1" lang="zh-CN" alt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FBC443B-CD08-B675-B306-E357BD311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blipFill>
                <a:blip r:embed="rId4"/>
                <a:stretch>
                  <a:fillRect l="-1955" t="-862" r="-279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>
            <a:extLst>
              <a:ext uri="{FF2B5EF4-FFF2-40B4-BE49-F238E27FC236}">
                <a16:creationId xmlns:a16="http://schemas.microsoft.com/office/drawing/2014/main" id="{3372BE53-4360-2345-B1EB-50AFD84ADC1E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2.1 H</a:t>
            </a:r>
            <a:r>
              <a:rPr lang="en-US" altLang="zh-CN" dirty="0"/>
              <a:t>igh Frequency Factors (64)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EB151-4158-EB42-97A9-550012AB818A}"/>
              </a:ext>
            </a:extLst>
          </p:cNvPr>
          <p:cNvGrpSpPr/>
          <p:nvPr/>
        </p:nvGrpSpPr>
        <p:grpSpPr>
          <a:xfrm>
            <a:off x="4814183" y="1439660"/>
            <a:ext cx="5257358" cy="4914239"/>
            <a:chOff x="4649238" y="1537895"/>
            <a:chExt cx="5257358" cy="4914239"/>
          </a:xfrm>
        </p:grpSpPr>
        <p:sp>
          <p:nvSpPr>
            <p:cNvPr id="3" name="Rounded Rectangle 24">
              <a:extLst>
                <a:ext uri="{FF2B5EF4-FFF2-40B4-BE49-F238E27FC236}">
                  <a16:creationId xmlns:a16="http://schemas.microsoft.com/office/drawing/2014/main" id="{80C53DFB-B1E5-0AB0-919C-4991C6AF2671}"/>
                </a:ext>
              </a:extLst>
            </p:cNvPr>
            <p:cNvSpPr/>
            <p:nvPr/>
          </p:nvSpPr>
          <p:spPr>
            <a:xfrm>
              <a:off x="4877560" y="3844180"/>
              <a:ext cx="3801378" cy="890632"/>
            </a:xfrm>
            <a:prstGeom prst="roundRect">
              <a:avLst>
                <a:gd name="adj" fmla="val 1025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N" sz="1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圆柱体 4">
              <a:extLst>
                <a:ext uri="{FF2B5EF4-FFF2-40B4-BE49-F238E27FC236}">
                  <a16:creationId xmlns:a16="http://schemas.microsoft.com/office/drawing/2014/main" id="{B2263B49-6715-0B63-1784-C610F9F9417C}"/>
                </a:ext>
              </a:extLst>
            </p:cNvPr>
            <p:cNvSpPr/>
            <p:nvPr/>
          </p:nvSpPr>
          <p:spPr>
            <a:xfrm>
              <a:off x="4917974" y="1537895"/>
              <a:ext cx="3757269" cy="586883"/>
            </a:xfrm>
            <a:prstGeom prst="can">
              <a:avLst>
                <a:gd name="adj" fmla="val 1596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5-Minute Trading Data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Chevron 12">
              <a:extLst>
                <a:ext uri="{FF2B5EF4-FFF2-40B4-BE49-F238E27FC236}">
                  <a16:creationId xmlns:a16="http://schemas.microsoft.com/office/drawing/2014/main" id="{ED952C0E-2CAF-72FD-30E6-A0788440CF9F}"/>
                </a:ext>
              </a:extLst>
            </p:cNvPr>
            <p:cNvSpPr/>
            <p:nvPr/>
          </p:nvSpPr>
          <p:spPr>
            <a:xfrm rot="5400000">
              <a:off x="6669217" y="2019673"/>
              <a:ext cx="254782" cy="688034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74">
              <a:extLst>
                <a:ext uri="{FF2B5EF4-FFF2-40B4-BE49-F238E27FC236}">
                  <a16:creationId xmlns:a16="http://schemas.microsoft.com/office/drawing/2014/main" id="{AE2C7EC4-8108-CB67-BB93-3959D961BDBD}"/>
                </a:ext>
              </a:extLst>
            </p:cNvPr>
            <p:cNvGrpSpPr/>
            <p:nvPr/>
          </p:nvGrpSpPr>
          <p:grpSpPr>
            <a:xfrm>
              <a:off x="4946058" y="2663358"/>
              <a:ext cx="2754919" cy="603250"/>
              <a:chOff x="1263764" y="3032659"/>
              <a:chExt cx="2754919" cy="60325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柱体 4">
                <a:extLst>
                  <a:ext uri="{FF2B5EF4-FFF2-40B4-BE49-F238E27FC236}">
                    <a16:creationId xmlns:a16="http://schemas.microsoft.com/office/drawing/2014/main" id="{5806BC8A-6034-BF71-15D1-D95C4A1C9B06}"/>
                  </a:ext>
                </a:extLst>
              </p:cNvPr>
              <p:cNvSpPr/>
              <p:nvPr/>
            </p:nvSpPr>
            <p:spPr>
              <a:xfrm>
                <a:off x="1263764" y="3032659"/>
                <a:ext cx="943874" cy="586883"/>
              </a:xfrm>
              <a:prstGeom prst="can">
                <a:avLst>
                  <a:gd name="adj" fmla="val 1346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859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Imbalance 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圆柱体 4">
                <a:extLst>
                  <a:ext uri="{FF2B5EF4-FFF2-40B4-BE49-F238E27FC236}">
                    <a16:creationId xmlns:a16="http://schemas.microsoft.com/office/drawing/2014/main" id="{E9F706E4-C5A1-870D-7257-A8F6E9401B8E}"/>
                  </a:ext>
                </a:extLst>
              </p:cNvPr>
              <p:cNvSpPr/>
              <p:nvPr/>
            </p:nvSpPr>
            <p:spPr>
              <a:xfrm>
                <a:off x="2254380" y="3042005"/>
                <a:ext cx="94387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859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Spread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圆柱体 4">
                <a:extLst>
                  <a:ext uri="{FF2B5EF4-FFF2-40B4-BE49-F238E27FC236}">
                    <a16:creationId xmlns:a16="http://schemas.microsoft.com/office/drawing/2014/main" id="{3E8A9350-1C99-4EC6-5383-470ACA7F9C8B}"/>
                  </a:ext>
                </a:extLst>
              </p:cNvPr>
              <p:cNvSpPr/>
              <p:nvPr/>
            </p:nvSpPr>
            <p:spPr>
              <a:xfrm>
                <a:off x="3262599" y="3049026"/>
                <a:ext cx="75608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859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Ratio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: 圆角 113">
              <a:extLst>
                <a:ext uri="{FF2B5EF4-FFF2-40B4-BE49-F238E27FC236}">
                  <a16:creationId xmlns:a16="http://schemas.microsoft.com/office/drawing/2014/main" id="{6E5DBEDA-8995-125E-D010-00CC5DFF220C}"/>
                </a:ext>
              </a:extLst>
            </p:cNvPr>
            <p:cNvSpPr/>
            <p:nvPr/>
          </p:nvSpPr>
          <p:spPr>
            <a:xfrm>
              <a:off x="5922549" y="4155905"/>
              <a:ext cx="448164" cy="40232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Std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113">
              <a:extLst>
                <a:ext uri="{FF2B5EF4-FFF2-40B4-BE49-F238E27FC236}">
                  <a16:creationId xmlns:a16="http://schemas.microsoft.com/office/drawing/2014/main" id="{49D4A0B6-6C58-C691-1E7A-2287DBB89DC0}"/>
                </a:ext>
              </a:extLst>
            </p:cNvPr>
            <p:cNvSpPr/>
            <p:nvPr/>
          </p:nvSpPr>
          <p:spPr>
            <a:xfrm>
              <a:off x="5006642" y="4145800"/>
              <a:ext cx="861485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Skewness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13">
              <a:extLst>
                <a:ext uri="{FF2B5EF4-FFF2-40B4-BE49-F238E27FC236}">
                  <a16:creationId xmlns:a16="http://schemas.microsoft.com/office/drawing/2014/main" id="{41D21C91-8B5F-4584-30F0-F8087CAA9E95}"/>
                </a:ext>
              </a:extLst>
            </p:cNvPr>
            <p:cNvSpPr/>
            <p:nvPr/>
          </p:nvSpPr>
          <p:spPr>
            <a:xfrm>
              <a:off x="6425135" y="4145800"/>
              <a:ext cx="832421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Kurtosis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Chevron 30">
              <a:extLst>
                <a:ext uri="{FF2B5EF4-FFF2-40B4-BE49-F238E27FC236}">
                  <a16:creationId xmlns:a16="http://schemas.microsoft.com/office/drawing/2014/main" id="{DF11D3EC-E2F4-7405-DD9B-EDFAE86E318D}"/>
                </a:ext>
              </a:extLst>
            </p:cNvPr>
            <p:cNvSpPr/>
            <p:nvPr/>
          </p:nvSpPr>
          <p:spPr>
            <a:xfrm rot="5400000">
              <a:off x="6669217" y="3202021"/>
              <a:ext cx="254782" cy="688034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圆柱体 4">
              <a:extLst>
                <a:ext uri="{FF2B5EF4-FFF2-40B4-BE49-F238E27FC236}">
                  <a16:creationId xmlns:a16="http://schemas.microsoft.com/office/drawing/2014/main" id="{0526A712-D4EC-FA33-7811-700CB31745B5}"/>
                </a:ext>
              </a:extLst>
            </p:cNvPr>
            <p:cNvSpPr/>
            <p:nvPr/>
          </p:nvSpPr>
          <p:spPr>
            <a:xfrm>
              <a:off x="7773176" y="2658172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VWAP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Right Arrow 46">
              <a:extLst>
                <a:ext uri="{FF2B5EF4-FFF2-40B4-BE49-F238E27FC236}">
                  <a16:creationId xmlns:a16="http://schemas.microsoft.com/office/drawing/2014/main" id="{605F23C6-197D-6FEF-F75F-53F2B13819AF}"/>
                </a:ext>
              </a:extLst>
            </p:cNvPr>
            <p:cNvSpPr/>
            <p:nvPr/>
          </p:nvSpPr>
          <p:spPr>
            <a:xfrm rot="5400000">
              <a:off x="6603859" y="4853598"/>
              <a:ext cx="351100" cy="3523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4ACFE455-673B-9F71-51F4-14C7AE468B1C}"/>
                </a:ext>
              </a:extLst>
            </p:cNvPr>
            <p:cNvSpPr/>
            <p:nvPr/>
          </p:nvSpPr>
          <p:spPr>
            <a:xfrm>
              <a:off x="4879193" y="5280274"/>
              <a:ext cx="3797683" cy="75193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64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High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Frequency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48">
              <a:extLst>
                <a:ext uri="{FF2B5EF4-FFF2-40B4-BE49-F238E27FC236}">
                  <a16:creationId xmlns:a16="http://schemas.microsoft.com/office/drawing/2014/main" id="{784E5CA8-91B2-31F5-E3D1-4D8A321BCE35}"/>
                </a:ext>
              </a:extLst>
            </p:cNvPr>
            <p:cNvSpPr/>
            <p:nvPr/>
          </p:nvSpPr>
          <p:spPr>
            <a:xfrm>
              <a:off x="4880828" y="2604095"/>
              <a:ext cx="3794415" cy="699779"/>
            </a:xfrm>
            <a:prstGeom prst="roundRect">
              <a:avLst/>
            </a:prstGeom>
            <a:noFill/>
            <a:ln w="19050" cap="flat">
              <a:solidFill>
                <a:schemeClr val="accent1">
                  <a:lumMod val="60000"/>
                  <a:lumOff val="40000"/>
                </a:schemeClr>
              </a:solidFill>
              <a:prstDash val="dash"/>
              <a:miter lim="800000"/>
            </a:ln>
            <a:effectLst>
              <a:outerShdw dist="38100"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69">
              <a:extLst>
                <a:ext uri="{FF2B5EF4-FFF2-40B4-BE49-F238E27FC236}">
                  <a16:creationId xmlns:a16="http://schemas.microsoft.com/office/drawing/2014/main" id="{175C8B7D-CB83-7463-8CA3-CE54ED7F1185}"/>
                </a:ext>
              </a:extLst>
            </p:cNvPr>
            <p:cNvSpPr txBox="1"/>
            <p:nvPr/>
          </p:nvSpPr>
          <p:spPr>
            <a:xfrm>
              <a:off x="4877560" y="3792841"/>
              <a:ext cx="3780706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  <a:effectLst>
              <a:outerShdw dist="38100" sx="1000" sy="1000" algn="tl" rotWithShape="0">
                <a:prstClr val="black"/>
              </a:outerShdw>
            </a:effectLst>
          </p:spPr>
          <p:txBody>
            <a:bodyPr wrap="square">
              <a:spAutoFit/>
            </a:bodyPr>
            <a:lstStyle/>
            <a:p>
              <a:pPr algn="ctr" defTabSz="742859"/>
              <a:r>
                <a:rPr lang="en-US" altLang="zh-CN" sz="13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Operators</a:t>
              </a:r>
              <a:r>
                <a:rPr lang="zh-CN" altLang="en-US" sz="13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5" name="矩形: 圆角 113">
              <a:extLst>
                <a:ext uri="{FF2B5EF4-FFF2-40B4-BE49-F238E27FC236}">
                  <a16:creationId xmlns:a16="http://schemas.microsoft.com/office/drawing/2014/main" id="{BFF81A25-C40E-0638-94FD-A911A0F22F82}"/>
                </a:ext>
              </a:extLst>
            </p:cNvPr>
            <p:cNvSpPr/>
            <p:nvPr/>
          </p:nvSpPr>
          <p:spPr>
            <a:xfrm>
              <a:off x="7321464" y="4156928"/>
              <a:ext cx="1272894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Lagged 1 Autocorrelation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31582A3-627C-E204-CA88-B8513BD7DBD1}"/>
                </a:ext>
              </a:extLst>
            </p:cNvPr>
            <p:cNvSpPr txBox="1"/>
            <p:nvPr/>
          </p:nvSpPr>
          <p:spPr>
            <a:xfrm>
              <a:off x="8578350" y="1581879"/>
              <a:ext cx="1328246" cy="46166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Collecting Dataset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EB00A9-D80C-4DC2-ECFA-543B03EA30EF}"/>
                </a:ext>
              </a:extLst>
            </p:cNvPr>
            <p:cNvSpPr txBox="1"/>
            <p:nvPr/>
          </p:nvSpPr>
          <p:spPr>
            <a:xfrm>
              <a:off x="8805371" y="2659356"/>
              <a:ext cx="801941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 Basic Factor 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72490FA-647B-1EED-6481-462F7887EEFD}"/>
                </a:ext>
              </a:extLst>
            </p:cNvPr>
            <p:cNvSpPr txBox="1"/>
            <p:nvPr/>
          </p:nvSpPr>
          <p:spPr>
            <a:xfrm>
              <a:off x="8658266" y="4040534"/>
              <a:ext cx="1163750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Processing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by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Operators</a:t>
              </a:r>
              <a:endParaRPr lang="en-CN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0C30D07-A4B7-16D2-D1C5-3899813AD955}"/>
                </a:ext>
              </a:extLst>
            </p:cNvPr>
            <p:cNvSpPr txBox="1"/>
            <p:nvPr/>
          </p:nvSpPr>
          <p:spPr>
            <a:xfrm>
              <a:off x="4649238" y="6258235"/>
              <a:ext cx="4422685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Figure</a:t>
              </a:r>
              <a:r>
                <a:rPr lang="zh-CN" altLang="en-US" sz="1400" kern="1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2 Pipeline for Constructing High Frequency Factors </a:t>
              </a:r>
              <a:endParaRPr lang="zh-CN" altLang="zh-CN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3" name="图片 25">
              <a:extLst>
                <a:ext uri="{FF2B5EF4-FFF2-40B4-BE49-F238E27FC236}">
                  <a16:creationId xmlns:a16="http://schemas.microsoft.com/office/drawing/2014/main" id="{1C871395-6962-0E4D-8807-3F8B92EE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165" y="3887151"/>
              <a:ext cx="154800" cy="15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57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28C9FB-BBA1-E9B6-17C7-F7B50CBF3CDB}"/>
              </a:ext>
            </a:extLst>
          </p:cNvPr>
          <p:cNvSpPr txBox="1">
            <a:spLocks/>
          </p:cNvSpPr>
          <p:nvPr/>
        </p:nvSpPr>
        <p:spPr>
          <a:xfrm>
            <a:off x="392339" y="2347938"/>
            <a:ext cx="2268252" cy="323535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Current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Market Capitalization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P/E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Debt Ratio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Largest Holder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Generated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Features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Liquidity</a:t>
                </a: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volatility of liquidity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𝑑𝑜𝑙𝑣𝑜𝑙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zero trading days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𝑧𝑒𝑟𝑜𝑡𝑟𝑎𝑑𝑒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illiquidity measure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𝑖𝑙𝑙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 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Profitability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Change in income before extraordinary items scaled by sales.(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𝑐h𝑝𝑚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Quarterly operating pro t divided by lagged common shareholders‘ equity.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𝑜𝑝𝑒𝑟𝑝𝑟𝑜𝑓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4" name="Text Placeholder 5">
                <a:extLst>
                  <a:ext uri="{FF2B5EF4-FFF2-40B4-BE49-F238E27FC236}">
                    <a16:creationId xmlns:a16="http://schemas.microsoft.com/office/drawing/2014/main" id="{357A4117-3EC3-5CD9-7298-87903E8D6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blipFill>
                <a:blip r:embed="rId3"/>
                <a:stretch>
                  <a:fillRect l="-2667" t="-756" r="-1667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2">
            <a:extLst>
              <a:ext uri="{FF2B5EF4-FFF2-40B4-BE49-F238E27FC236}">
                <a16:creationId xmlns:a16="http://schemas.microsoft.com/office/drawing/2014/main" id="{21A09659-EA9A-DE75-17CB-86FCDF350046}"/>
              </a:ext>
            </a:extLst>
          </p:cNvPr>
          <p:cNvSpPr/>
          <p:nvPr/>
        </p:nvSpPr>
        <p:spPr>
          <a:xfrm rot="16200000">
            <a:off x="676705" y="3649346"/>
            <a:ext cx="4633270" cy="632541"/>
          </a:xfrm>
          <a:prstGeom prst="trapezoid">
            <a:avLst>
              <a:gd name="adj" fmla="val 11311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40000" indent="-180000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00" indent="-179388" algn="l" defTabSz="957263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90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859512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Risk Measures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idiosyncratic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𝑖𝑑𝑖𝑜𝑣𝑜𝑙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𝑣𝑜𝑙𝑎𝑡𝑖𝑙𝑖𝑡𝑦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 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 beta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).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Fundamental signals and valuation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asset turnover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𝑐h𝑎𝑜𝑡𝑖𝑎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employees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𝑐h𝑒𝑚𝑝𝑖𝑎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market value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𝑚𝑣𝑒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A7AD0159-D3BC-6318-37F3-FA5C5609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blipFill>
                <a:blip r:embed="rId4"/>
                <a:stretch>
                  <a:fillRect l="-2762" r="-3315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0C8A02A-FBE2-BB36-3A12-A5D75792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822" y="4192027"/>
            <a:ext cx="3672408" cy="226739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25C5025-7231-B3DA-464B-6A0703A57E78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</a:t>
            </a:r>
            <a:r>
              <a:rPr lang="en-US" altLang="zh-CN" dirty="0"/>
              <a:t>2</a:t>
            </a:r>
            <a:r>
              <a:rPr lang="en-US" dirty="0"/>
              <a:t> Fundamental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(66)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7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4F212-8447-EA42-AAFF-C3E7BDB28A18}"/>
              </a:ext>
            </a:extLst>
          </p:cNvPr>
          <p:cNvGrpSpPr/>
          <p:nvPr/>
        </p:nvGrpSpPr>
        <p:grpSpPr>
          <a:xfrm>
            <a:off x="-1" y="1305558"/>
            <a:ext cx="9904413" cy="4905836"/>
            <a:chOff x="-3409" y="1601713"/>
            <a:chExt cx="9904413" cy="49058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7F5B69-88C0-4D42-8927-01D92FB66595}"/>
                </a:ext>
              </a:extLst>
            </p:cNvPr>
            <p:cNvGrpSpPr/>
            <p:nvPr/>
          </p:nvGrpSpPr>
          <p:grpSpPr>
            <a:xfrm>
              <a:off x="466298" y="1601713"/>
              <a:ext cx="8964997" cy="4113957"/>
              <a:chOff x="469707" y="1737606"/>
              <a:chExt cx="8964997" cy="411395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2527B54-B65A-874E-A8EA-B1D379B43793}"/>
                  </a:ext>
                </a:extLst>
              </p:cNvPr>
              <p:cNvGrpSpPr/>
              <p:nvPr/>
            </p:nvGrpSpPr>
            <p:grpSpPr>
              <a:xfrm>
                <a:off x="469707" y="1737606"/>
                <a:ext cx="8964997" cy="3600400"/>
                <a:chOff x="559717" y="1737606"/>
                <a:chExt cx="8964997" cy="360040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694DA9AF-F832-574A-AD40-3AD1AD93A00E}"/>
                    </a:ext>
                  </a:extLst>
                </p:cNvPr>
                <p:cNvSpPr/>
                <p:nvPr/>
              </p:nvSpPr>
              <p:spPr>
                <a:xfrm>
                  <a:off x="559718" y="1737606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1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D3082935-0C9B-5F4C-A78C-18D37E6D72AD}"/>
                    </a:ext>
                  </a:extLst>
                </p:cNvPr>
                <p:cNvSpPr/>
                <p:nvPr/>
              </p:nvSpPr>
              <p:spPr>
                <a:xfrm>
                  <a:off x="3440036" y="1737606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434092C5-BB86-2143-A03D-3B0B1756E1DD}"/>
                    </a:ext>
                  </a:extLst>
                </p:cNvPr>
                <p:cNvSpPr/>
                <p:nvPr/>
              </p:nvSpPr>
              <p:spPr>
                <a:xfrm>
                  <a:off x="3440037" y="213365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1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1AB8DC6C-AEAA-3546-AFD0-FCF434DEB11B}"/>
                    </a:ext>
                  </a:extLst>
                </p:cNvPr>
                <p:cNvCxnSpPr>
                  <a:cxnSpLocks/>
                  <a:stCxn id="15" idx="3"/>
                  <a:endCxn id="20" idx="1"/>
                </p:cNvCxnSpPr>
                <p:nvPr/>
              </p:nvCxnSpPr>
              <p:spPr>
                <a:xfrm flipV="1">
                  <a:off x="2632873" y="1881622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>
                  <a:extLst>
                    <a:ext uri="{FF2B5EF4-FFF2-40B4-BE49-F238E27FC236}">
                      <a16:creationId xmlns:a16="http://schemas.microsoft.com/office/drawing/2014/main" id="{98799E43-BDBF-2743-AAAE-8EBF0DB70807}"/>
                    </a:ext>
                  </a:extLst>
                </p:cNvPr>
                <p:cNvCxnSpPr>
                  <a:cxnSpLocks/>
                  <a:stCxn id="15" idx="3"/>
                  <a:endCxn id="21" idx="1"/>
                </p:cNvCxnSpPr>
                <p:nvPr/>
              </p:nvCxnSpPr>
              <p:spPr>
                <a:xfrm>
                  <a:off x="2632873" y="2079644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98B9F168-4076-F24C-9D06-B79DB99F4244}"/>
                    </a:ext>
                  </a:extLst>
                </p:cNvPr>
                <p:cNvSpPr/>
                <p:nvPr/>
              </p:nvSpPr>
              <p:spPr>
                <a:xfrm>
                  <a:off x="559718" y="2827517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2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A1CB7B83-2445-6540-BA03-84589AA98BEB}"/>
                    </a:ext>
                  </a:extLst>
                </p:cNvPr>
                <p:cNvSpPr/>
                <p:nvPr/>
              </p:nvSpPr>
              <p:spPr>
                <a:xfrm>
                  <a:off x="3440036" y="2827517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45CD0A3-1F50-6F4A-A8AE-86C9324D58FA}"/>
                    </a:ext>
                  </a:extLst>
                </p:cNvPr>
                <p:cNvSpPr/>
                <p:nvPr/>
              </p:nvSpPr>
              <p:spPr>
                <a:xfrm>
                  <a:off x="3440037" y="3223561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2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2A090580-89E0-1645-A8D7-66AD02157D5A}"/>
                    </a:ext>
                  </a:extLst>
                </p:cNvPr>
                <p:cNvCxnSpPr>
                  <a:cxnSpLocks/>
                  <a:stCxn id="29" idx="3"/>
                  <a:endCxn id="30" idx="1"/>
                </p:cNvCxnSpPr>
                <p:nvPr/>
              </p:nvCxnSpPr>
              <p:spPr>
                <a:xfrm flipV="1">
                  <a:off x="2632873" y="2971533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>
                  <a:extLst>
                    <a:ext uri="{FF2B5EF4-FFF2-40B4-BE49-F238E27FC236}">
                      <a16:creationId xmlns:a16="http://schemas.microsoft.com/office/drawing/2014/main" id="{BC5DC302-BDC7-2A41-AF42-AAB07DD05B8F}"/>
                    </a:ext>
                  </a:extLst>
                </p:cNvPr>
                <p:cNvCxnSpPr>
                  <a:cxnSpLocks/>
                  <a:stCxn id="29" idx="3"/>
                  <a:endCxn id="31" idx="1"/>
                </p:cNvCxnSpPr>
                <p:nvPr/>
              </p:nvCxnSpPr>
              <p:spPr>
                <a:xfrm>
                  <a:off x="2632873" y="3169555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FF77D766-E885-1242-BB6B-673EFFE5F549}"/>
                    </a:ext>
                  </a:extLst>
                </p:cNvPr>
                <p:cNvSpPr/>
                <p:nvPr/>
              </p:nvSpPr>
              <p:spPr>
                <a:xfrm>
                  <a:off x="559718" y="4653930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360</a:t>
                  </a:r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F648B24C-ADB7-4C4A-B17B-1BB5075CBDF6}"/>
                    </a:ext>
                  </a:extLst>
                </p:cNvPr>
                <p:cNvSpPr/>
                <p:nvPr/>
              </p:nvSpPr>
              <p:spPr>
                <a:xfrm>
                  <a:off x="3440036" y="465393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360</a:t>
                  </a:r>
                  <a:endPara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AF8D019E-280F-0940-A4A4-ACBFF5CEC5DE}"/>
                    </a:ext>
                  </a:extLst>
                </p:cNvPr>
                <p:cNvSpPr/>
                <p:nvPr/>
              </p:nvSpPr>
              <p:spPr>
                <a:xfrm>
                  <a:off x="3440037" y="5049974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360</a:t>
                  </a:r>
                  <a:endParaRPr lang="en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Elbow Connector 36">
                  <a:extLst>
                    <a:ext uri="{FF2B5EF4-FFF2-40B4-BE49-F238E27FC236}">
                      <a16:creationId xmlns:a16="http://schemas.microsoft.com/office/drawing/2014/main" id="{FF27343A-8364-5C46-9B8A-295A0E3D329C}"/>
                    </a:ext>
                  </a:extLst>
                </p:cNvPr>
                <p:cNvCxnSpPr>
                  <a:cxnSpLocks/>
                  <a:stCxn id="34" idx="3"/>
                  <a:endCxn id="35" idx="1"/>
                </p:cNvCxnSpPr>
                <p:nvPr/>
              </p:nvCxnSpPr>
              <p:spPr>
                <a:xfrm flipV="1">
                  <a:off x="2632873" y="4797946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99E6885C-C6B3-2745-8B72-08D633549C76}"/>
                    </a:ext>
                  </a:extLst>
                </p:cNvPr>
                <p:cNvCxnSpPr>
                  <a:cxnSpLocks/>
                  <a:stCxn id="34" idx="3"/>
                  <a:endCxn id="36" idx="1"/>
                </p:cNvCxnSpPr>
                <p:nvPr/>
              </p:nvCxnSpPr>
              <p:spPr>
                <a:xfrm>
                  <a:off x="2632873" y="4995968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27EA3642-2A30-1F40-91B9-7A16BFDE68AA}"/>
                    </a:ext>
                  </a:extLst>
                </p:cNvPr>
                <p:cNvSpPr/>
                <p:nvPr/>
              </p:nvSpPr>
              <p:spPr>
                <a:xfrm>
                  <a:off x="559717" y="3726744"/>
                  <a:ext cx="4868459" cy="684076"/>
                </a:xfrm>
                <a:prstGeom prst="roundRect">
                  <a:avLst/>
                </a:prstGeom>
                <a:noFill/>
                <a:ln w="1905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··</a:t>
                  </a:r>
                  <a:endParaRPr lang="en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F7D2158A-BEB6-314B-93DC-979B199629D9}"/>
                    </a:ext>
                  </a:extLst>
                </p:cNvPr>
                <p:cNvSpPr/>
                <p:nvPr/>
              </p:nvSpPr>
              <p:spPr>
                <a:xfrm>
                  <a:off x="6932426" y="1737606"/>
                  <a:ext cx="2592288" cy="3600400"/>
                </a:xfrm>
                <a:prstGeom prst="roundRect">
                  <a:avLst>
                    <a:gd name="adj" fmla="val 0"/>
                  </a:avLst>
                </a:prstGeom>
                <a:noFill/>
                <a:ln w="19050" cap="flat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Both </a:t>
                  </a:r>
                  <a:r>
                    <a:rPr lang="en-US" sz="20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models have a </a:t>
                  </a:r>
                  <a:r>
                    <a:rPr lang="en-US" sz="2000" b="1" i="1" dirty="0">
                      <a:solidFill>
                        <a:srgbClr val="9B171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larger number of parameters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than the training sample data.</a:t>
                  </a:r>
                </a:p>
                <a:p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They are theoretically able to memorize data !</a:t>
                  </a:r>
                  <a:endParaRPr lang="en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Chevron 40">
                  <a:extLst>
                    <a:ext uri="{FF2B5EF4-FFF2-40B4-BE49-F238E27FC236}">
                      <a16:creationId xmlns:a16="http://schemas.microsoft.com/office/drawing/2014/main" id="{8A428BFB-F411-BB49-BFDD-16C1350C728D}"/>
                    </a:ext>
                  </a:extLst>
                </p:cNvPr>
                <p:cNvSpPr/>
                <p:nvPr/>
              </p:nvSpPr>
              <p:spPr>
                <a:xfrm>
                  <a:off x="5535327" y="1881622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Chevron 44">
                  <a:extLst>
                    <a:ext uri="{FF2B5EF4-FFF2-40B4-BE49-F238E27FC236}">
                      <a16:creationId xmlns:a16="http://schemas.microsoft.com/office/drawing/2014/main" id="{105B5AFF-7455-1F41-9EFD-F2EBC3745C5D}"/>
                    </a:ext>
                  </a:extLst>
                </p:cNvPr>
                <p:cNvSpPr/>
                <p:nvPr/>
              </p:nvSpPr>
              <p:spPr>
                <a:xfrm>
                  <a:off x="5535327" y="2971533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7" name="Chevron 46">
                  <a:extLst>
                    <a:ext uri="{FF2B5EF4-FFF2-40B4-BE49-F238E27FC236}">
                      <a16:creationId xmlns:a16="http://schemas.microsoft.com/office/drawing/2014/main" id="{0BD7E554-152E-4648-BA47-9EB8E86586BC}"/>
                    </a:ext>
                  </a:extLst>
                </p:cNvPr>
                <p:cNvSpPr/>
                <p:nvPr/>
              </p:nvSpPr>
              <p:spPr>
                <a:xfrm>
                  <a:off x="5535327" y="4797946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CN" sz="1400" dirty="0" err="1">
                    <a:solidFill>
                      <a:sysClr val="windowText" lastClr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321C8B6-0387-014E-B050-CE902FA6F52A}"/>
                    </a:ext>
                  </a:extLst>
                </p:cNvPr>
                <p:cNvSpPr/>
                <p:nvPr/>
              </p:nvSpPr>
              <p:spPr>
                <a:xfrm>
                  <a:off x="5988448" y="1737606"/>
                  <a:ext cx="691947" cy="3600400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100%</a:t>
                  </a:r>
                </a:p>
                <a:p>
                  <a:pPr algn="ctr"/>
                  <a:endPara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</a:t>
                  </a:r>
                </a:p>
                <a:p>
                  <a:pPr algn="ctr"/>
                  <a:r>
                    <a:rPr lang="en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 ACC</a:t>
                  </a:r>
                </a:p>
              </p:txBody>
            </p:sp>
          </p:grpSp>
          <p:sp>
            <p:nvSpPr>
              <p:cNvPr id="50" name="文本占位符 8">
                <a:extLst>
                  <a:ext uri="{FF2B5EF4-FFF2-40B4-BE49-F238E27FC236}">
                    <a16:creationId xmlns:a16="http://schemas.microsoft.com/office/drawing/2014/main" id="{201D0A5E-BA27-344A-8C5D-3B9786F8C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574" y="5636119"/>
                <a:ext cx="6631264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792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1pPr>
                <a:lvl2pPr marL="191585" indent="0" algn="l" defTabSz="957925" rtl="0" eaLnBrk="1" latinLnBrk="0" hangingPunct="1">
                  <a:lnSpc>
                    <a:spcPct val="90000"/>
                  </a:lnSpc>
                  <a:spcBef>
                    <a:spcPts val="943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2pPr>
                <a:lvl3pPr marL="338624" indent="0" algn="l" defTabSz="957925" rtl="0" eaLnBrk="1" latinLnBrk="0" hangingPunct="1">
                  <a:lnSpc>
                    <a:spcPct val="90000"/>
                  </a:lnSpc>
                  <a:spcBef>
                    <a:spcPts val="629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3pPr>
                <a:lvl4pPr marL="535156" indent="0" algn="l" defTabSz="95792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4pPr>
                <a:lvl5pPr marL="686388" indent="0" algn="l" defTabSz="95792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itchFamily="34" charset="0"/>
                  </a:defRPr>
                </a:lvl5pPr>
                <a:lvl6pPr marL="2634295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258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220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1183" indent="-239481" algn="l" defTabSz="95792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5</a:t>
                </a:r>
                <a:r>
                  <a:rPr lang="en-US" sz="1400" b="1" dirty="0"/>
                  <a:t>. </a:t>
                </a:r>
                <a:r>
                  <a:rPr lang="en-US" sz="1400" dirty="0"/>
                  <a:t>Theoretically perfect way of </a:t>
                </a:r>
                <a:r>
                  <a:rPr lang="en-US" altLang="zh-CN" sz="1400" dirty="0"/>
                  <a:t>In-Sample </a:t>
                </a:r>
                <a:r>
                  <a:rPr lang="en-US" sz="1400" dirty="0"/>
                  <a:t>modeling.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158966E-A35C-F541-8A35-AAB4F4E0D1D2}"/>
                </a:ext>
              </a:extLst>
            </p:cNvPr>
            <p:cNvSpPr txBox="1"/>
            <p:nvPr/>
          </p:nvSpPr>
          <p:spPr>
            <a:xfrm>
              <a:off x="-3409" y="6138217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doesn‘t make sense for predictions, but is very helpful for checking code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(also for grading)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19B056-E015-4540-BC9B-862D3FC8728C}"/>
              </a:ext>
            </a:extLst>
          </p:cNvPr>
          <p:cNvSpPr txBox="1"/>
          <p:nvPr/>
        </p:nvSpPr>
        <p:spPr>
          <a:xfrm>
            <a:off x="1" y="6355619"/>
            <a:ext cx="9904412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overall stocks, 449765 samples: ACC=0.999, F1=0.999</a:t>
            </a:r>
          </a:p>
        </p:txBody>
      </p: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1982</Words>
  <Application>Microsoft Macintosh PowerPoint</Application>
  <PresentationFormat>Custom</PresentationFormat>
  <Paragraphs>345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等线</vt:lpstr>
      <vt:lpstr>STKaiti</vt:lpstr>
      <vt:lpstr>STKaiti</vt:lpstr>
      <vt:lpstr>Arial</vt:lpstr>
      <vt:lpstr>Cambria Math</vt:lpstr>
      <vt:lpstr>Palatino Linotype</vt:lpstr>
      <vt:lpstr>Symbol</vt:lpstr>
      <vt:lpstr>Times New Roman</vt:lpstr>
      <vt:lpstr>Vrinda</vt:lpstr>
      <vt:lpstr>Wingdings</vt:lpstr>
      <vt:lpstr>CR Onlytext</vt:lpstr>
      <vt:lpstr>think-cell Slide</vt:lpstr>
      <vt:lpstr>Data Analysis Project 1.</vt:lpstr>
      <vt:lpstr>Data Analysis Framework</vt:lpstr>
      <vt:lpstr>PowerPoint Presentation</vt:lpstr>
      <vt:lpstr>PowerPoint Presentation</vt:lpstr>
      <vt:lpstr>PowerPoint Presentation</vt:lpstr>
      <vt:lpstr>PowerPoint Presentation</vt:lpstr>
      <vt:lpstr>3.1 Select &amp; Normalize</vt:lpstr>
      <vt:lpstr>3.2 In-Sample &amp; Out-Sample Modeling</vt:lpstr>
      <vt:lpstr>3.2.1 In-Sample ”Perfect” Modeling Method</vt:lpstr>
      <vt:lpstr>3.2.1 In-Sample ”Perfect” Modeling Result</vt:lpstr>
      <vt:lpstr>3.2.1 In-Sample Overall Stocks Modeling Result</vt:lpstr>
      <vt:lpstr>3.2.1 In-Sample Overall Stocks Modeling Result</vt:lpstr>
      <vt:lpstr>3.2.2 Out-Sample ”Perfect” Modeling Method ?</vt:lpstr>
      <vt:lpstr>3.2.2 Out-Sample ”Perfect” Modeling Result</vt:lpstr>
      <vt:lpstr>Factors Importance analysis｜Which factors matter?</vt:lpstr>
      <vt:lpstr>Factors Importance analysis｜Which factors matter?</vt:lpstr>
      <vt:lpstr>Factors Importance analysis｜Result Analysis</vt:lpstr>
      <vt:lpstr>Factors Importance analysis｜Result Analysis</vt:lpstr>
      <vt:lpstr>Factors Importance analysis｜Result Analysis</vt:lpstr>
      <vt:lpstr>Factors Importance analysis｜Result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2024-11-01T01:53:42Z</dcterms:modified>
  <cp:version>112013</cp:version>
</cp:coreProperties>
</file>